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notesMasterIdLst>
    <p:notesMasterId r:id="rId31"/>
  </p:notesMasterIdLst>
  <p:sldIdLst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  <p:sldId id="274" r:id="rId18"/>
    <p:sldId id="280" r:id="rId19"/>
    <p:sldId id="275" r:id="rId20"/>
    <p:sldId id="277" r:id="rId21"/>
    <p:sldId id="278" r:id="rId22"/>
    <p:sldId id="279" r:id="rId23"/>
    <p:sldId id="285" r:id="rId24"/>
    <p:sldId id="284" r:id="rId25"/>
    <p:sldId id="282" r:id="rId26"/>
    <p:sldId id="283" r:id="rId27"/>
    <p:sldId id="286" r:id="rId28"/>
    <p:sldId id="287" r:id="rId29"/>
    <p:sldId id="281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85A6AE8-DEB9-44FB-9D20-AB82E3D75DD7}">
          <p14:sldIdLst>
            <p14:sldId id="256"/>
            <p14:sldId id="259"/>
            <p14:sldId id="257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0"/>
            <p14:sldId id="271"/>
            <p14:sldId id="273"/>
            <p14:sldId id="274"/>
            <p14:sldId id="280"/>
            <p14:sldId id="275"/>
            <p14:sldId id="277"/>
            <p14:sldId id="278"/>
            <p14:sldId id="279"/>
            <p14:sldId id="285"/>
            <p14:sldId id="284"/>
            <p14:sldId id="282"/>
            <p14:sldId id="283"/>
            <p14:sldId id="286"/>
            <p14:sldId id="287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D335"/>
    <a:srgbClr val="FFFF00"/>
    <a:srgbClr val="FFFFCC"/>
    <a:srgbClr val="FFFFFF"/>
    <a:srgbClr val="FFCCCC"/>
    <a:srgbClr val="FFFF99"/>
    <a:srgbClr val="009900"/>
    <a:srgbClr val="FFCCFF"/>
    <a:srgbClr val="EB55EF"/>
    <a:srgbClr val="FD4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77" autoAdjust="0"/>
  </p:normalViewPr>
  <p:slideViewPr>
    <p:cSldViewPr>
      <p:cViewPr>
        <p:scale>
          <a:sx n="80" d="100"/>
          <a:sy n="80" d="100"/>
        </p:scale>
        <p:origin x="-1378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about:blank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25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GENITORI%2022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Foglio1!$A$7:$A$10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Foglio1!$B$7:$B$10</c:f>
              <c:numCache>
                <c:formatCode>General</c:formatCode>
                <c:ptCount val="4"/>
                <c:pt idx="0">
                  <c:v>379</c:v>
                </c:pt>
                <c:pt idx="1">
                  <c:v>11</c:v>
                </c:pt>
                <c:pt idx="2">
                  <c:v>57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6870784"/>
        <c:axId val="36887936"/>
        <c:axId val="0"/>
      </c:bar3DChart>
      <c:catAx>
        <c:axId val="36870784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6887936"/>
        <c:crosses val="autoZero"/>
        <c:auto val="1"/>
        <c:lblAlgn val="ctr"/>
        <c:lblOffset val="100"/>
        <c:noMultiLvlLbl val="0"/>
      </c:catAx>
      <c:valAx>
        <c:axId val="36887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8707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Foglio1!$A$81:$A$84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Foglio1!$B$81:$B$84</c:f>
              <c:numCache>
                <c:formatCode>General</c:formatCode>
                <c:ptCount val="4"/>
                <c:pt idx="0">
                  <c:v>169</c:v>
                </c:pt>
                <c:pt idx="1">
                  <c:v>44</c:v>
                </c:pt>
                <c:pt idx="2">
                  <c:v>113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1151104"/>
        <c:axId val="45028864"/>
        <c:axId val="0"/>
      </c:bar3DChart>
      <c:catAx>
        <c:axId val="411511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028864"/>
        <c:crosses val="autoZero"/>
        <c:auto val="1"/>
        <c:lblAlgn val="ctr"/>
        <c:lblOffset val="100"/>
        <c:noMultiLvlLbl val="0"/>
      </c:catAx>
      <c:valAx>
        <c:axId val="45028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1511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31D335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Foglio1!$A$89:$A$92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Foglio1!$B$89:$B$92</c:f>
              <c:numCache>
                <c:formatCode>General</c:formatCode>
                <c:ptCount val="4"/>
                <c:pt idx="0">
                  <c:v>179</c:v>
                </c:pt>
                <c:pt idx="1">
                  <c:v>43</c:v>
                </c:pt>
                <c:pt idx="2">
                  <c:v>103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4761088"/>
        <c:axId val="44762624"/>
        <c:axId val="0"/>
      </c:bar3DChart>
      <c:catAx>
        <c:axId val="44761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4762624"/>
        <c:crosses val="autoZero"/>
        <c:auto val="1"/>
        <c:lblAlgn val="ctr"/>
        <c:lblOffset val="100"/>
        <c:noMultiLvlLbl val="0"/>
      </c:catAx>
      <c:valAx>
        <c:axId val="44762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7610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ysClr val="window" lastClr="FFFFFF">
            <a:lumMod val="95000"/>
          </a:sysClr>
        </a:solidFill>
      </c:spPr>
    </c:sideWall>
    <c:backWall>
      <c:thickness val="0"/>
      <c:spPr>
        <a:solidFill>
          <a:sysClr val="window" lastClr="FFFFFF">
            <a:lumMod val="95000"/>
          </a:sys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Foglio1!$A$98:$A$101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Foglio1!$B$98:$B$101</c:f>
              <c:numCache>
                <c:formatCode>General</c:formatCode>
                <c:ptCount val="4"/>
                <c:pt idx="0">
                  <c:v>301</c:v>
                </c:pt>
                <c:pt idx="1">
                  <c:v>44</c:v>
                </c:pt>
                <c:pt idx="2">
                  <c:v>98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4794624"/>
        <c:axId val="44819200"/>
        <c:axId val="0"/>
      </c:bar3DChart>
      <c:catAx>
        <c:axId val="44794624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4819200"/>
        <c:crosses val="autoZero"/>
        <c:auto val="1"/>
        <c:lblAlgn val="ctr"/>
        <c:lblOffset val="100"/>
        <c:noMultiLvlLbl val="0"/>
      </c:catAx>
      <c:valAx>
        <c:axId val="448192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7946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ysClr val="window" lastClr="FFFFFF">
            <a:lumMod val="95000"/>
          </a:sysClr>
        </a:solidFill>
      </c:spPr>
    </c:sideWall>
    <c:backWall>
      <c:thickness val="0"/>
      <c:spPr>
        <a:solidFill>
          <a:sysClr val="window" lastClr="FFFFFF">
            <a:lumMod val="95000"/>
          </a:sys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Foglio1!$A$108:$A$111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Foglio1!$B$108:$B$111</c:f>
              <c:numCache>
                <c:formatCode>General</c:formatCode>
                <c:ptCount val="4"/>
                <c:pt idx="0">
                  <c:v>234</c:v>
                </c:pt>
                <c:pt idx="1">
                  <c:v>47</c:v>
                </c:pt>
                <c:pt idx="2">
                  <c:v>123</c:v>
                </c:pt>
                <c:pt idx="3">
                  <c:v>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4855680"/>
        <c:axId val="44859776"/>
        <c:axId val="0"/>
      </c:bar3DChart>
      <c:catAx>
        <c:axId val="44855680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4859776"/>
        <c:crosses val="autoZero"/>
        <c:auto val="1"/>
        <c:lblAlgn val="ctr"/>
        <c:lblOffset val="100"/>
        <c:noMultiLvlLbl val="0"/>
      </c:catAx>
      <c:valAx>
        <c:axId val="44859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8556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ysClr val="window" lastClr="FFFFFF">
            <a:lumMod val="95000"/>
          </a:sysClr>
        </a:solidFill>
      </c:spPr>
    </c:sideWall>
    <c:backWall>
      <c:thickness val="0"/>
      <c:spPr>
        <a:solidFill>
          <a:sysClr val="window" lastClr="FFFFFF">
            <a:lumMod val="95000"/>
          </a:sys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Foglio1!$A$117:$A$120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Foglio1!$B$117:$B$120</c:f>
              <c:numCache>
                <c:formatCode>General</c:formatCode>
                <c:ptCount val="4"/>
                <c:pt idx="0">
                  <c:v>243</c:v>
                </c:pt>
                <c:pt idx="1">
                  <c:v>36</c:v>
                </c:pt>
                <c:pt idx="2">
                  <c:v>99</c:v>
                </c:pt>
                <c:pt idx="3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4965888"/>
        <c:axId val="44978176"/>
        <c:axId val="0"/>
      </c:bar3DChart>
      <c:catAx>
        <c:axId val="44965888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4978176"/>
        <c:crosses val="autoZero"/>
        <c:auto val="1"/>
        <c:lblAlgn val="ctr"/>
        <c:lblOffset val="100"/>
        <c:noMultiLvlLbl val="0"/>
      </c:catAx>
      <c:valAx>
        <c:axId val="44978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9658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ysClr val="window" lastClr="FFFFFF">
            <a:lumMod val="75000"/>
          </a:sysClr>
        </a:solidFill>
      </c:spPr>
    </c:sideWall>
    <c:backWall>
      <c:thickness val="0"/>
      <c:spPr>
        <a:solidFill>
          <a:sysClr val="window" lastClr="FFFFFF">
            <a:lumMod val="95000"/>
          </a:sys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Foglio1!$A$127:$A$130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Foglio1!$B$127:$B$130</c:f>
              <c:numCache>
                <c:formatCode>General</c:formatCode>
                <c:ptCount val="4"/>
                <c:pt idx="0">
                  <c:v>201</c:v>
                </c:pt>
                <c:pt idx="1">
                  <c:v>38</c:v>
                </c:pt>
                <c:pt idx="2">
                  <c:v>88</c:v>
                </c:pt>
                <c:pt idx="3">
                  <c:v>121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4993920"/>
        <c:axId val="45628800"/>
        <c:axId val="0"/>
      </c:bar3DChart>
      <c:catAx>
        <c:axId val="449939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628800"/>
        <c:crosses val="autoZero"/>
        <c:auto val="1"/>
        <c:lblAlgn val="ctr"/>
        <c:lblOffset val="100"/>
        <c:noMultiLvlLbl val="0"/>
      </c:catAx>
      <c:valAx>
        <c:axId val="45628800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449939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FFFFF"/>
        </a:solidFill>
      </c:spPr>
    </c:sideWall>
    <c:backWall>
      <c:thickness val="0"/>
      <c:spPr>
        <a:solidFill>
          <a:srgbClr val="FFFFCC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Foglio1!$A$137:$A$140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Foglio1!$B$137:$B$140</c:f>
              <c:numCache>
                <c:formatCode>General</c:formatCode>
                <c:ptCount val="4"/>
                <c:pt idx="0">
                  <c:v>367</c:v>
                </c:pt>
                <c:pt idx="1">
                  <c:v>10</c:v>
                </c:pt>
                <c:pt idx="2">
                  <c:v>65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662592"/>
        <c:axId val="45093248"/>
        <c:axId val="0"/>
      </c:bar3DChart>
      <c:catAx>
        <c:axId val="456625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093248"/>
        <c:crosses val="autoZero"/>
        <c:auto val="1"/>
        <c:lblAlgn val="ctr"/>
        <c:lblOffset val="100"/>
        <c:noMultiLvlLbl val="0"/>
      </c:catAx>
      <c:valAx>
        <c:axId val="450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6625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rgbClr val="F79646">
            <a:lumMod val="20000"/>
            <a:lumOff val="80000"/>
          </a:srgbClr>
        </a:solidFill>
      </c:spPr>
    </c:sideWall>
    <c:backWall>
      <c:thickness val="0"/>
      <c:spPr>
        <a:solidFill>
          <a:srgbClr val="F79646">
            <a:lumMod val="20000"/>
            <a:lumOff val="80000"/>
          </a:srgb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Foglio1!$A$147:$A$150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Foglio1!$B$147:$B$150</c:f>
              <c:numCache>
                <c:formatCode>General</c:formatCode>
                <c:ptCount val="4"/>
                <c:pt idx="0">
                  <c:v>255</c:v>
                </c:pt>
                <c:pt idx="1">
                  <c:v>59</c:v>
                </c:pt>
                <c:pt idx="2">
                  <c:v>88</c:v>
                </c:pt>
                <c:pt idx="3">
                  <c:v>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133824"/>
        <c:axId val="45137920"/>
        <c:axId val="0"/>
      </c:bar3DChart>
      <c:catAx>
        <c:axId val="451338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137920"/>
        <c:crosses val="autoZero"/>
        <c:auto val="1"/>
        <c:lblAlgn val="ctr"/>
        <c:lblOffset val="100"/>
        <c:noMultiLvlLbl val="0"/>
      </c:catAx>
      <c:valAx>
        <c:axId val="45137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1338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rgbClr val="9BBB59">
            <a:lumMod val="40000"/>
            <a:lumOff val="60000"/>
          </a:srgbClr>
        </a:solidFill>
      </c:spPr>
    </c:sideWall>
    <c:backWall>
      <c:thickness val="0"/>
      <c:spPr>
        <a:solidFill>
          <a:srgbClr val="9BBB59">
            <a:lumMod val="40000"/>
            <a:lumOff val="60000"/>
          </a:srgb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Foglio1!$A$157:$A$160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Foglio1!$B$157:$B$160</c:f>
              <c:numCache>
                <c:formatCode>General</c:formatCode>
                <c:ptCount val="4"/>
                <c:pt idx="0">
                  <c:v>199</c:v>
                </c:pt>
                <c:pt idx="1">
                  <c:v>89</c:v>
                </c:pt>
                <c:pt idx="2">
                  <c:v>120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149568"/>
        <c:axId val="45206912"/>
        <c:axId val="0"/>
      </c:bar3DChart>
      <c:catAx>
        <c:axId val="45149568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206912"/>
        <c:crosses val="autoZero"/>
        <c:auto val="1"/>
        <c:lblAlgn val="ctr"/>
        <c:lblOffset val="100"/>
        <c:noMultiLvlLbl val="0"/>
      </c:catAx>
      <c:valAx>
        <c:axId val="45206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1495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solidFill>
          <a:sysClr val="window" lastClr="FFFFFF"/>
        </a:solidFill>
      </c:spPr>
    </c:floor>
    <c:sideWall>
      <c:thickness val="0"/>
      <c:spPr>
        <a:solidFill>
          <a:srgbClr val="8064A2">
            <a:lumMod val="20000"/>
            <a:lumOff val="80000"/>
          </a:srgbClr>
        </a:solidFill>
      </c:spPr>
    </c:sideWall>
    <c:backWall>
      <c:thickness val="0"/>
      <c:spPr>
        <a:solidFill>
          <a:srgbClr val="8064A2">
            <a:lumMod val="20000"/>
            <a:lumOff val="80000"/>
          </a:srgb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Foglio1!$A$167:$A$170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Foglio1!$B$167:$B$170</c:f>
              <c:numCache>
                <c:formatCode>General</c:formatCode>
                <c:ptCount val="4"/>
                <c:pt idx="0">
                  <c:v>232</c:v>
                </c:pt>
                <c:pt idx="1">
                  <c:v>33</c:v>
                </c:pt>
                <c:pt idx="2">
                  <c:v>94</c:v>
                </c:pt>
                <c:pt idx="3">
                  <c:v>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220224"/>
        <c:axId val="45255680"/>
        <c:axId val="0"/>
      </c:bar3DChart>
      <c:catAx>
        <c:axId val="452202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255680"/>
        <c:crosses val="autoZero"/>
        <c:auto val="1"/>
        <c:lblAlgn val="ctr"/>
        <c:lblOffset val="100"/>
        <c:noMultiLvlLbl val="0"/>
      </c:catAx>
      <c:valAx>
        <c:axId val="45255680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452202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Foglio1!$A$15:$A$18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Foglio1!$B$15:$B$18</c:f>
              <c:numCache>
                <c:formatCode>General</c:formatCode>
                <c:ptCount val="4"/>
                <c:pt idx="0">
                  <c:v>350</c:v>
                </c:pt>
                <c:pt idx="1">
                  <c:v>17</c:v>
                </c:pt>
                <c:pt idx="2">
                  <c:v>74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8486400"/>
        <c:axId val="38502784"/>
        <c:axId val="0"/>
      </c:bar3DChart>
      <c:catAx>
        <c:axId val="384864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502784"/>
        <c:crosses val="autoZero"/>
        <c:auto val="1"/>
        <c:lblAlgn val="ctr"/>
        <c:lblOffset val="100"/>
        <c:noMultiLvlLbl val="0"/>
      </c:catAx>
      <c:valAx>
        <c:axId val="38502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84864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8064A2">
            <a:lumMod val="20000"/>
            <a:lumOff val="80000"/>
          </a:srgbClr>
        </a:solidFill>
      </c:spPr>
    </c:sideWall>
    <c:backWall>
      <c:thickness val="0"/>
      <c:spPr>
        <a:solidFill>
          <a:srgbClr val="8064A2">
            <a:lumMod val="20000"/>
            <a:lumOff val="80000"/>
          </a:srgb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Foglio1!$A$176:$A$179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Foglio1!$B$176:$B$179</c:f>
              <c:numCache>
                <c:formatCode>General</c:formatCode>
                <c:ptCount val="4"/>
                <c:pt idx="0">
                  <c:v>171</c:v>
                </c:pt>
                <c:pt idx="1">
                  <c:v>26</c:v>
                </c:pt>
                <c:pt idx="2">
                  <c:v>78</c:v>
                </c:pt>
                <c:pt idx="3">
                  <c:v>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267584"/>
        <c:axId val="45300352"/>
        <c:axId val="0"/>
      </c:bar3DChart>
      <c:catAx>
        <c:axId val="452675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300352"/>
        <c:crosses val="autoZero"/>
        <c:auto val="1"/>
        <c:lblAlgn val="ctr"/>
        <c:lblOffset val="100"/>
        <c:noMultiLvlLbl val="0"/>
      </c:catAx>
      <c:valAx>
        <c:axId val="45300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2675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rgbClr val="1F497D">
            <a:lumMod val="20000"/>
            <a:lumOff val="80000"/>
          </a:srgbClr>
        </a:solidFill>
      </c:spPr>
    </c:sideWall>
    <c:backWall>
      <c:thickness val="0"/>
      <c:spPr>
        <a:solidFill>
          <a:srgbClr val="1F497D">
            <a:lumMod val="20000"/>
            <a:lumOff val="80000"/>
          </a:srgb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Foglio1!$A$186:$A$189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Foglio1!$B$186:$B$189</c:f>
              <c:numCache>
                <c:formatCode>General</c:formatCode>
                <c:ptCount val="4"/>
                <c:pt idx="0">
                  <c:v>183</c:v>
                </c:pt>
                <c:pt idx="1">
                  <c:v>18</c:v>
                </c:pt>
                <c:pt idx="2">
                  <c:v>84</c:v>
                </c:pt>
                <c:pt idx="3">
                  <c:v>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332736"/>
        <c:axId val="45349120"/>
        <c:axId val="0"/>
      </c:bar3DChart>
      <c:catAx>
        <c:axId val="453327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349120"/>
        <c:crosses val="autoZero"/>
        <c:auto val="1"/>
        <c:lblAlgn val="ctr"/>
        <c:lblOffset val="100"/>
        <c:noMultiLvlLbl val="0"/>
      </c:catAx>
      <c:valAx>
        <c:axId val="45349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332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FFFFF"/>
        </a:solidFill>
      </c:spPr>
    </c:sideWall>
    <c:backWall>
      <c:thickness val="0"/>
      <c:spPr>
        <a:solidFill>
          <a:srgbClr val="FFFFFF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Foglio1!$A$195:$A$198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Foglio1!$B$195:$B$198</c:f>
              <c:numCache>
                <c:formatCode>General</c:formatCode>
                <c:ptCount val="4"/>
                <c:pt idx="0">
                  <c:v>187</c:v>
                </c:pt>
                <c:pt idx="1">
                  <c:v>25</c:v>
                </c:pt>
                <c:pt idx="2">
                  <c:v>71</c:v>
                </c:pt>
                <c:pt idx="3">
                  <c:v>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7044480"/>
        <c:axId val="47052672"/>
        <c:axId val="0"/>
      </c:bar3DChart>
      <c:catAx>
        <c:axId val="47044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7052672"/>
        <c:crosses val="autoZero"/>
        <c:auto val="1"/>
        <c:lblAlgn val="ctr"/>
        <c:lblOffset val="100"/>
        <c:noMultiLvlLbl val="0"/>
      </c:catAx>
      <c:valAx>
        <c:axId val="47052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0444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FFFFF"/>
        </a:solidFill>
      </c:spPr>
    </c:sideWall>
    <c:backWall>
      <c:thickness val="0"/>
      <c:spPr>
        <a:solidFill>
          <a:srgbClr val="FFFFFF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Foglio1!$A$204:$A$207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Foglio1!$B$204:$B$207</c:f>
              <c:numCache>
                <c:formatCode>General</c:formatCode>
                <c:ptCount val="4"/>
                <c:pt idx="0">
                  <c:v>173</c:v>
                </c:pt>
                <c:pt idx="1">
                  <c:v>13</c:v>
                </c:pt>
                <c:pt idx="2">
                  <c:v>83</c:v>
                </c:pt>
                <c:pt idx="3">
                  <c:v>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692416"/>
        <c:axId val="45708800"/>
        <c:axId val="0"/>
      </c:bar3DChart>
      <c:catAx>
        <c:axId val="45692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5708800"/>
        <c:crosses val="autoZero"/>
        <c:auto val="1"/>
        <c:lblAlgn val="ctr"/>
        <c:lblOffset val="100"/>
        <c:noMultiLvlLbl val="0"/>
      </c:catAx>
      <c:valAx>
        <c:axId val="45708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6924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Foglio1!$A$213:$A$216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Foglio1!$B$213:$B$216</c:f>
              <c:numCache>
                <c:formatCode>General</c:formatCode>
                <c:ptCount val="4"/>
                <c:pt idx="0">
                  <c:v>86</c:v>
                </c:pt>
                <c:pt idx="1">
                  <c:v>105</c:v>
                </c:pt>
                <c:pt idx="2">
                  <c:v>74</c:v>
                </c:pt>
                <c:pt idx="3">
                  <c:v>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819008"/>
        <c:axId val="45831296"/>
        <c:axId val="0"/>
      </c:bar3DChart>
      <c:catAx>
        <c:axId val="458190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it-IT"/>
          </a:p>
        </c:txPr>
        <c:crossAx val="45831296"/>
        <c:crosses val="autoZero"/>
        <c:auto val="1"/>
        <c:lblAlgn val="ctr"/>
        <c:lblOffset val="100"/>
        <c:noMultiLvlLbl val="0"/>
      </c:catAx>
      <c:valAx>
        <c:axId val="45831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8190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Foglio1!$A$222:$A$225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Foglio1!$B$222:$B$225</c:f>
              <c:numCache>
                <c:formatCode>General</c:formatCode>
                <c:ptCount val="4"/>
                <c:pt idx="0">
                  <c:v>206</c:v>
                </c:pt>
                <c:pt idx="1">
                  <c:v>35</c:v>
                </c:pt>
                <c:pt idx="2">
                  <c:v>79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5744896"/>
        <c:axId val="45748992"/>
        <c:axId val="0"/>
      </c:bar3DChart>
      <c:catAx>
        <c:axId val="457448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it-IT"/>
          </a:p>
        </c:txPr>
        <c:crossAx val="45748992"/>
        <c:crosses val="autoZero"/>
        <c:auto val="1"/>
        <c:lblAlgn val="ctr"/>
        <c:lblOffset val="100"/>
        <c:noMultiLvlLbl val="0"/>
      </c:catAx>
      <c:valAx>
        <c:axId val="45748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448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Foglio1!$A$24:$A$27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Foglio1!$B$24:$B$27</c:f>
              <c:numCache>
                <c:formatCode>General</c:formatCode>
                <c:ptCount val="4"/>
                <c:pt idx="0">
                  <c:v>331</c:v>
                </c:pt>
                <c:pt idx="1">
                  <c:v>25</c:v>
                </c:pt>
                <c:pt idx="2">
                  <c:v>85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9862272"/>
        <c:axId val="39870464"/>
        <c:axId val="0"/>
      </c:bar3DChart>
      <c:catAx>
        <c:axId val="398622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9870464"/>
        <c:crosses val="autoZero"/>
        <c:auto val="1"/>
        <c:lblAlgn val="ctr"/>
        <c:lblOffset val="100"/>
        <c:noMultiLvlLbl val="0"/>
      </c:catAx>
      <c:valAx>
        <c:axId val="39870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622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Foglio1!$A$33:$A$36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Foglio1!$B$33:$B$36</c:f>
              <c:numCache>
                <c:formatCode>General</c:formatCode>
                <c:ptCount val="4"/>
                <c:pt idx="0">
                  <c:v>328</c:v>
                </c:pt>
                <c:pt idx="1">
                  <c:v>29</c:v>
                </c:pt>
                <c:pt idx="2">
                  <c:v>82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9878016"/>
        <c:axId val="39902592"/>
        <c:axId val="0"/>
      </c:bar3DChart>
      <c:catAx>
        <c:axId val="398780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9902592"/>
        <c:crosses val="autoZero"/>
        <c:auto val="1"/>
        <c:lblAlgn val="ctr"/>
        <c:lblOffset val="100"/>
        <c:noMultiLvlLbl val="0"/>
      </c:catAx>
      <c:valAx>
        <c:axId val="39902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780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Foglio1!$A$41:$A$44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Foglio1!$B$41:$B$44</c:f>
              <c:numCache>
                <c:formatCode>General</c:formatCode>
                <c:ptCount val="4"/>
                <c:pt idx="0">
                  <c:v>353</c:v>
                </c:pt>
                <c:pt idx="1">
                  <c:v>15</c:v>
                </c:pt>
                <c:pt idx="2">
                  <c:v>75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8345728"/>
        <c:axId val="38390784"/>
        <c:axId val="0"/>
      </c:bar3DChart>
      <c:catAx>
        <c:axId val="38345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390784"/>
        <c:crosses val="autoZero"/>
        <c:auto val="1"/>
        <c:lblAlgn val="ctr"/>
        <c:lblOffset val="100"/>
        <c:noMultiLvlLbl val="0"/>
      </c:catAx>
      <c:valAx>
        <c:axId val="38390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83457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Foglio1!$A$49:$A$52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Foglio1!$B$49:$B$52</c:f>
              <c:numCache>
                <c:formatCode>General</c:formatCode>
                <c:ptCount val="4"/>
                <c:pt idx="0">
                  <c:v>315</c:v>
                </c:pt>
                <c:pt idx="1">
                  <c:v>37</c:v>
                </c:pt>
                <c:pt idx="2">
                  <c:v>85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9983744"/>
        <c:axId val="40000128"/>
        <c:axId val="0"/>
      </c:bar3DChart>
      <c:catAx>
        <c:axId val="399837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000128"/>
        <c:crosses val="autoZero"/>
        <c:auto val="1"/>
        <c:lblAlgn val="ctr"/>
        <c:lblOffset val="100"/>
        <c:noMultiLvlLbl val="0"/>
      </c:catAx>
      <c:valAx>
        <c:axId val="40000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9837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Foglio1!$A$57:$A$60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Foglio1!$B$57:$B$60</c:f>
              <c:numCache>
                <c:formatCode>General</c:formatCode>
                <c:ptCount val="4"/>
                <c:pt idx="0">
                  <c:v>341</c:v>
                </c:pt>
                <c:pt idx="1">
                  <c:v>9</c:v>
                </c:pt>
                <c:pt idx="2">
                  <c:v>70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0017280"/>
        <c:axId val="41179392"/>
        <c:axId val="0"/>
      </c:bar3DChart>
      <c:catAx>
        <c:axId val="400172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1179392"/>
        <c:crosses val="autoZero"/>
        <c:auto val="1"/>
        <c:lblAlgn val="ctr"/>
        <c:lblOffset val="100"/>
        <c:noMultiLvlLbl val="0"/>
      </c:catAx>
      <c:valAx>
        <c:axId val="41179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0172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31D335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Foglio1!$A$65:$A$68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Foglio1!$B$65:$B$68</c:f>
              <c:numCache>
                <c:formatCode>General</c:formatCode>
                <c:ptCount val="4"/>
                <c:pt idx="0">
                  <c:v>240</c:v>
                </c:pt>
                <c:pt idx="1">
                  <c:v>76</c:v>
                </c:pt>
                <c:pt idx="2">
                  <c:v>112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1100032"/>
        <c:axId val="41101568"/>
        <c:axId val="0"/>
      </c:bar3DChart>
      <c:catAx>
        <c:axId val="411000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1101568"/>
        <c:crosses val="autoZero"/>
        <c:auto val="1"/>
        <c:lblAlgn val="ctr"/>
        <c:lblOffset val="100"/>
        <c:noMultiLvlLbl val="0"/>
      </c:catAx>
      <c:valAx>
        <c:axId val="41101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1000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FFFCC"/>
        </a:solidFill>
      </c:spPr>
    </c:sideWall>
    <c:backWall>
      <c:thickness val="0"/>
      <c:spPr>
        <a:solidFill>
          <a:srgbClr val="FFFFCC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31D335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Foglio1!$A$73:$A$76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abb.</c:v>
                </c:pt>
                <c:pt idx="3">
                  <c:v>non so</c:v>
                </c:pt>
              </c:strCache>
            </c:strRef>
          </c:cat>
          <c:val>
            <c:numRef>
              <c:f>Foglio1!$B$73:$B$76</c:f>
              <c:numCache>
                <c:formatCode>General</c:formatCode>
                <c:ptCount val="4"/>
                <c:pt idx="0">
                  <c:v>319</c:v>
                </c:pt>
                <c:pt idx="1">
                  <c:v>28</c:v>
                </c:pt>
                <c:pt idx="2">
                  <c:v>95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1121280"/>
        <c:axId val="41138048"/>
        <c:axId val="0"/>
      </c:bar3DChart>
      <c:catAx>
        <c:axId val="411212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it-IT"/>
          </a:p>
        </c:txPr>
        <c:crossAx val="41138048"/>
        <c:crosses val="autoZero"/>
        <c:auto val="1"/>
        <c:lblAlgn val="ctr"/>
        <c:lblOffset val="100"/>
        <c:noMultiLvlLbl val="0"/>
      </c:catAx>
      <c:valAx>
        <c:axId val="41138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1212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6F02C-CDEB-4B22-9131-0B4D372C5F48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7BBD7-6947-4E08-BC8E-4A19E8DE15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49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7BBD7-6947-4E08-BC8E-4A19E8DE15E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56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7BBD7-6947-4E08-BC8E-4A19E8DE15E4}" type="slidenum">
              <a:rPr lang="it-IT" smtClean="0">
                <a:solidFill>
                  <a:prstClr val="black"/>
                </a:solidFill>
              </a:rPr>
              <a:pPr/>
              <a:t>17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4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92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50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03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47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262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08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7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07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429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16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1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075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94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60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0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68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47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72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56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3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9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70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43014-FB8F-4373-8FD7-FA038E8CB7FE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D74A8-3C1C-4C01-AAB7-5A7D80E176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15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43014-FB8F-4373-8FD7-FA038E8CB7F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30/06/2022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D74A8-3C1C-4C01-AAB7-5A7D80E1768B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4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36912"/>
            <a:ext cx="8640960" cy="403244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tx1"/>
                </a:solidFill>
              </a:rPr>
              <a:t>AUTOVALUTAZIONE D’ISTITUTO</a:t>
            </a:r>
            <a:endParaRPr lang="it-IT" sz="3200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7920879" cy="990600"/>
          </a:xfrm>
          <a:solidFill>
            <a:srgbClr val="EB55E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QUESTIONARIO GENITORI</a:t>
            </a:r>
          </a:p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a. s. 2021-2022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3536" y="116632"/>
            <a:ext cx="8618943" cy="25922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For.Gen – Incontri di formazione per genitori “Genitori non si nasce …si diventa”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1" t="12871" r="13373" b="15906"/>
          <a:stretch/>
        </p:blipFill>
        <p:spPr bwMode="auto">
          <a:xfrm>
            <a:off x="1907704" y="116632"/>
            <a:ext cx="4968552" cy="4248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52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000" dirty="0" smtClean="0"/>
              <a:t/>
            </a:r>
            <a:br>
              <a:rPr lang="it-IT" sz="3000" dirty="0" smtClean="0"/>
            </a:br>
            <a:r>
              <a:rPr lang="it-IT" sz="2700" dirty="0" smtClean="0"/>
              <a:t>8</a:t>
            </a:r>
            <a:r>
              <a:rPr lang="it-IT" sz="2700" dirty="0"/>
              <a:t>. </a:t>
            </a:r>
            <a:r>
              <a:rPr lang="it-IT" sz="2700" dirty="0" smtClean="0"/>
              <a:t>Il </a:t>
            </a:r>
            <a:r>
              <a:rPr lang="it-IT" sz="2700" dirty="0"/>
              <a:t>numero di incontri individuali con i docenti e la loro organizzazione oraria sono soddisfacenti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8095759"/>
              </p:ext>
            </p:extLst>
          </p:nvPr>
        </p:nvGraphicFramePr>
        <p:xfrm>
          <a:off x="899592" y="1556792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51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2700" dirty="0" smtClean="0"/>
              <a:t>9</a:t>
            </a:r>
            <a:r>
              <a:rPr lang="it-IT" sz="2700" dirty="0"/>
              <a:t>. </a:t>
            </a:r>
            <a:r>
              <a:rPr lang="it-IT" sz="2700" dirty="0" smtClean="0"/>
              <a:t>In </a:t>
            </a:r>
            <a:r>
              <a:rPr lang="it-IT" sz="2700" dirty="0"/>
              <a:t>questa scuola c’è una buona collaborazione tra docenti e genitori</a:t>
            </a:r>
            <a:r>
              <a:rPr lang="it-IT" sz="3100" dirty="0"/>
              <a:t/>
            </a:r>
            <a:br>
              <a:rPr lang="it-IT" sz="3100" dirty="0"/>
            </a:br>
            <a:endParaRPr lang="it-IT" sz="31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39287"/>
              </p:ext>
            </p:extLst>
          </p:nvPr>
        </p:nvGraphicFramePr>
        <p:xfrm>
          <a:off x="971600" y="1556792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97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10</a:t>
            </a:r>
            <a:r>
              <a:rPr lang="it-IT" sz="2700" dirty="0"/>
              <a:t>. </a:t>
            </a:r>
            <a:r>
              <a:rPr lang="it-IT" sz="2700" dirty="0" smtClean="0"/>
              <a:t>Il </a:t>
            </a:r>
            <a:r>
              <a:rPr lang="it-IT" sz="2700" dirty="0"/>
              <a:t>carico di studio nel corso della settimana è adeguato e distribuito </a:t>
            </a:r>
            <a:r>
              <a:rPr lang="it-IT" sz="2700" dirty="0" smtClean="0"/>
              <a:t>equamente (no scuola dell’infanzia)</a:t>
            </a:r>
            <a:r>
              <a:rPr lang="it-IT" sz="2700" dirty="0"/>
              <a:t/>
            </a:r>
            <a:br>
              <a:rPr lang="it-IT" sz="2700" dirty="0"/>
            </a:br>
            <a:endParaRPr lang="it-IT" sz="27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70009"/>
              </p:ext>
            </p:extLst>
          </p:nvPr>
        </p:nvGraphicFramePr>
        <p:xfrm>
          <a:off x="467544" y="1700808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22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3100" dirty="0" smtClean="0"/>
              <a:t>11</a:t>
            </a:r>
            <a:r>
              <a:rPr lang="it-IT" sz="3100" dirty="0"/>
              <a:t>. </a:t>
            </a:r>
            <a:r>
              <a:rPr lang="it-IT" sz="3100" dirty="0" smtClean="0"/>
              <a:t> </a:t>
            </a:r>
            <a:r>
              <a:rPr lang="it-IT" sz="3100" dirty="0"/>
              <a:t>I compiti assegnati per casa sono in quantità </a:t>
            </a:r>
            <a:r>
              <a:rPr lang="it-IT" sz="3100" dirty="0" smtClean="0"/>
              <a:t>adeguata (no scuola dell’infanzia)</a:t>
            </a:r>
            <a:r>
              <a:rPr lang="it-IT" sz="3100" dirty="0"/>
              <a:t/>
            </a:r>
            <a:br>
              <a:rPr lang="it-IT" sz="3100" dirty="0"/>
            </a:br>
            <a:endParaRPr lang="it-IT" sz="31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303098"/>
              </p:ext>
            </p:extLst>
          </p:nvPr>
        </p:nvGraphicFramePr>
        <p:xfrm>
          <a:off x="827584" y="1628800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059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it-IT" sz="3000" dirty="0" smtClean="0"/>
              <a:t/>
            </a:r>
            <a:br>
              <a:rPr lang="it-IT" sz="3000" dirty="0" smtClean="0"/>
            </a:br>
            <a:r>
              <a:rPr lang="it-IT" sz="2400" dirty="0" smtClean="0"/>
              <a:t>12. Sono </a:t>
            </a:r>
            <a:r>
              <a:rPr lang="it-IT" sz="2400" dirty="0"/>
              <a:t>soddisfatto del sistema di comunicazione delle informazioni da parte della scuola (avvisi ecc.)</a:t>
            </a:r>
            <a:br>
              <a:rPr lang="it-IT" sz="2400" dirty="0"/>
            </a:br>
            <a:endParaRPr lang="it-IT" sz="24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412126"/>
              </p:ext>
            </p:extLst>
          </p:nvPr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582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400" dirty="0" smtClean="0"/>
              <a:t>13.</a:t>
            </a:r>
            <a:r>
              <a:rPr lang="it-IT" sz="2400" dirty="0"/>
              <a:t> </a:t>
            </a:r>
            <a:r>
              <a:rPr lang="it-IT" sz="2400" dirty="0" smtClean="0"/>
              <a:t>I </a:t>
            </a:r>
            <a:r>
              <a:rPr lang="it-IT" sz="2400" dirty="0"/>
              <a:t>servizi di Segreteria e gli orari di apertura al pubblico sono adeguati alle esigenze dell’utenza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711533"/>
              </p:ext>
            </p:extLst>
          </p:nvPr>
        </p:nvGraphicFramePr>
        <p:xfrm>
          <a:off x="467544" y="1556792"/>
          <a:ext cx="79928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79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14. Il </a:t>
            </a:r>
            <a:r>
              <a:rPr lang="it-IT" sz="2700" dirty="0"/>
              <a:t>D.S. accoglie le richieste delle famiglie e mostra disponibilità a soddisfarle</a:t>
            </a:r>
            <a:br>
              <a:rPr lang="it-IT" sz="2700" dirty="0"/>
            </a:br>
            <a:endParaRPr lang="it-IT" sz="27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686350"/>
              </p:ext>
            </p:extLst>
          </p:nvPr>
        </p:nvGraphicFramePr>
        <p:xfrm>
          <a:off x="467544" y="1628800"/>
          <a:ext cx="7848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35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801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it-IT" sz="2400" dirty="0" smtClean="0"/>
              <a:t>15. Orari </a:t>
            </a:r>
            <a:r>
              <a:rPr lang="it-IT" sz="2400" dirty="0"/>
              <a:t>e modalità di ricevimento del Dirigente Scolastico sono adeguati alle esigenze </a:t>
            </a:r>
            <a:r>
              <a:rPr lang="it-IT" sz="2400" dirty="0" smtClean="0"/>
              <a:t>dell’utenza</a:t>
            </a:r>
            <a:endParaRPr lang="it-IT" sz="28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163082"/>
              </p:ext>
            </p:extLst>
          </p:nvPr>
        </p:nvGraphicFramePr>
        <p:xfrm>
          <a:off x="755576" y="1628800"/>
          <a:ext cx="77048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023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560840" cy="850106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2700" dirty="0" smtClean="0"/>
              <a:t>16</a:t>
            </a:r>
            <a:r>
              <a:rPr lang="it-IT" sz="2700" dirty="0"/>
              <a:t>. </a:t>
            </a:r>
            <a:r>
              <a:rPr lang="it-IT" sz="2700" dirty="0" smtClean="0"/>
              <a:t>I </a:t>
            </a:r>
            <a:r>
              <a:rPr lang="it-IT" sz="2700" dirty="0"/>
              <a:t>collaboratori mostrano disponibilità e cortesia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73108"/>
              </p:ext>
            </p:extLst>
          </p:nvPr>
        </p:nvGraphicFramePr>
        <p:xfrm>
          <a:off x="827584" y="1268760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1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8215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2400" dirty="0" smtClean="0"/>
              <a:t>17. </a:t>
            </a:r>
            <a:r>
              <a:rPr lang="it-IT" sz="2400" dirty="0"/>
              <a:t>Sono soddisfatto dei progetti di ampliamento dell’offerta formativa (uscite didattiche, progetti ecc.)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4793350"/>
              </p:ext>
            </p:extLst>
          </p:nvPr>
        </p:nvGraphicFramePr>
        <p:xfrm>
          <a:off x="395536" y="2057400"/>
          <a:ext cx="8064896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31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11560" y="332656"/>
            <a:ext cx="7920880" cy="29523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it-IT" sz="5400" dirty="0" smtClean="0"/>
          </a:p>
          <a:p>
            <a:pPr marL="0" indent="0" algn="ctr">
              <a:buNone/>
            </a:pPr>
            <a:r>
              <a:rPr lang="it-IT" sz="4400" dirty="0" smtClean="0"/>
              <a:t>448 QUESTIONARI</a:t>
            </a:r>
          </a:p>
          <a:p>
            <a:pPr marL="0" indent="0" algn="ctr">
              <a:buNone/>
            </a:pPr>
            <a:r>
              <a:rPr lang="it-IT" sz="4400" dirty="0" smtClean="0"/>
              <a:t>114 SCUOLA DELL’INFANZIA </a:t>
            </a:r>
          </a:p>
          <a:p>
            <a:pPr marL="0" indent="0" algn="ctr">
              <a:buNone/>
            </a:pPr>
            <a:r>
              <a:rPr lang="it-IT" sz="4400" dirty="0" smtClean="0"/>
              <a:t>259 SCUOLA PRIMARIA</a:t>
            </a:r>
          </a:p>
          <a:p>
            <a:pPr marL="0" indent="0" algn="ctr">
              <a:buNone/>
            </a:pPr>
            <a:r>
              <a:rPr lang="it-IT" sz="4400" dirty="0" smtClean="0"/>
              <a:t>75 SCUOLA SEC. DI I GRADO </a:t>
            </a:r>
            <a:endParaRPr lang="it-IT" sz="4400" dirty="0"/>
          </a:p>
        </p:txBody>
      </p:sp>
      <p:pic>
        <p:nvPicPr>
          <p:cNvPr id="3074" name="Picture 2" descr="Visualizza immagine di orig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59"/>
          <a:stretch/>
        </p:blipFill>
        <p:spPr bwMode="auto">
          <a:xfrm>
            <a:off x="2267744" y="3717032"/>
            <a:ext cx="4968552" cy="1755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18. Sono </a:t>
            </a:r>
            <a:r>
              <a:rPr lang="it-IT" sz="2700" dirty="0"/>
              <a:t>soddisfatto degli spazi e dei sussidi a disposizione degli alunni (PC, libri, ecc.)</a:t>
            </a:r>
            <a:br>
              <a:rPr lang="it-IT" sz="2700" dirty="0"/>
            </a:br>
            <a:endParaRPr lang="it-IT" sz="27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236364"/>
              </p:ext>
            </p:extLst>
          </p:nvPr>
        </p:nvGraphicFramePr>
        <p:xfrm>
          <a:off x="539552" y="1772816"/>
          <a:ext cx="79928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80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79695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19.</a:t>
            </a:r>
            <a:r>
              <a:rPr lang="it-IT" sz="2700" dirty="0"/>
              <a:t> </a:t>
            </a:r>
            <a:r>
              <a:rPr lang="it-IT" sz="2700" dirty="0" smtClean="0"/>
              <a:t>Sono </a:t>
            </a:r>
            <a:r>
              <a:rPr lang="it-IT" sz="2700" dirty="0"/>
              <a:t>soddisfatto della pulizia degli ambienti scolastici</a:t>
            </a:r>
            <a:br>
              <a:rPr lang="it-IT" sz="2700" dirty="0"/>
            </a:br>
            <a:endParaRPr lang="it-IT" sz="27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239872"/>
              </p:ext>
            </p:extLst>
          </p:nvPr>
        </p:nvGraphicFramePr>
        <p:xfrm>
          <a:off x="683568" y="1484784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850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539552" y="476672"/>
            <a:ext cx="7920880" cy="1015663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it-IT" sz="2000" dirty="0"/>
              <a:t>20. Le modalità con cui sono state svolte le attività nell'ambito della DDI sono state adeguate					</a:t>
            </a:r>
            <a:r>
              <a:rPr lang="it-IT" dirty="0"/>
              <a:t>			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0740696"/>
              </p:ext>
            </p:extLst>
          </p:nvPr>
        </p:nvGraphicFramePr>
        <p:xfrm>
          <a:off x="521271" y="1800111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194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11560" y="404664"/>
            <a:ext cx="7920880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21. L'utilizzo del registro elettronico per la </a:t>
            </a:r>
            <a:r>
              <a:rPr lang="it-IT" sz="2000" dirty="0" smtClean="0"/>
              <a:t>DDI è </a:t>
            </a:r>
            <a:r>
              <a:rPr lang="it-IT" sz="2000" dirty="0"/>
              <a:t>stato efficace</a:t>
            </a:r>
            <a:r>
              <a:rPr lang="it-IT" dirty="0"/>
              <a:t>							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915432"/>
              </p:ext>
            </p:extLst>
          </p:nvPr>
        </p:nvGraphicFramePr>
        <p:xfrm>
          <a:off x="827584" y="126876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228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404664"/>
            <a:ext cx="828092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2400" dirty="0"/>
              <a:t>22. L'utilizzo della piattaforma G-Suite per la DDI è stato efficace</a:t>
            </a:r>
            <a:r>
              <a:rPr lang="it-IT" dirty="0"/>
              <a:t>					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10904"/>
              </p:ext>
            </p:extLst>
          </p:nvPr>
        </p:nvGraphicFramePr>
        <p:xfrm>
          <a:off x="395536" y="1340768"/>
          <a:ext cx="81369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157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404664"/>
            <a:ext cx="84969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23. L’organizzazione dell’orario delle lezioni nella DDI è stata efficace	</a:t>
            </a:r>
            <a:r>
              <a:rPr lang="it-IT" dirty="0"/>
              <a:t>					</a:t>
            </a:r>
          </a:p>
          <a:p>
            <a:r>
              <a:rPr lang="it-IT" dirty="0"/>
              <a:t>				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676856"/>
              </p:ext>
            </p:extLst>
          </p:nvPr>
        </p:nvGraphicFramePr>
        <p:xfrm>
          <a:off x="611560" y="1484784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270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5" y="420957"/>
            <a:ext cx="8127297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24. E’ stato faticoso sostenere mio/a figlio/a nel periodo della DDI</a:t>
            </a:r>
            <a:r>
              <a:rPr lang="it-IT" dirty="0"/>
              <a:t>						</a:t>
            </a:r>
          </a:p>
          <a:p>
            <a:r>
              <a:rPr lang="it-IT" dirty="0"/>
              <a:t>								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377349"/>
              </p:ext>
            </p:extLst>
          </p:nvPr>
        </p:nvGraphicFramePr>
        <p:xfrm>
          <a:off x="395536" y="1556792"/>
          <a:ext cx="80648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17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23528" y="332656"/>
            <a:ext cx="849694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dirty="0"/>
              <a:t>25. Le misure di contrasto e di contenimento del virus COVID 19 adottate dall'Istituto sono state adeguate							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609672"/>
              </p:ext>
            </p:extLst>
          </p:nvPr>
        </p:nvGraphicFramePr>
        <p:xfrm>
          <a:off x="323528" y="1340768"/>
          <a:ext cx="806489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03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86409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solidFill>
                  <a:schemeClr val="bg2">
                    <a:lumMod val="50000"/>
                  </a:schemeClr>
                </a:solidFill>
              </a:rPr>
              <a:t>GRAZIE PER L’ATTENZIONE!</a:t>
            </a:r>
            <a:endParaRPr lang="it-IT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Picture 2" descr="Visualizza immagine di 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8092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50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6864" cy="648072"/>
          </a:xfrm>
          <a:solidFill>
            <a:schemeClr val="tx2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r>
              <a:rPr lang="it-IT" sz="2400" dirty="0"/>
              <a:t>1. Mio figlio segue volentieri le attività didattiche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2400" dirty="0"/>
              <a:t>					</a:t>
            </a:r>
            <a:br>
              <a:rPr lang="it-IT" sz="2400" dirty="0"/>
            </a:br>
            <a:endParaRPr lang="it-IT" sz="24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482154"/>
              </p:ext>
            </p:extLst>
          </p:nvPr>
        </p:nvGraphicFramePr>
        <p:xfrm>
          <a:off x="611560" y="1268760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517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602" y="332656"/>
            <a:ext cx="7787208" cy="9221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400" dirty="0" smtClean="0"/>
              <a:t/>
            </a:r>
            <a:br>
              <a:rPr lang="it-IT" sz="3400" dirty="0" smtClean="0"/>
            </a:br>
            <a:r>
              <a:rPr lang="it-IT" sz="2400" dirty="0" smtClean="0"/>
              <a:t>2</a:t>
            </a:r>
            <a:r>
              <a:rPr lang="it-IT" sz="2400" dirty="0"/>
              <a:t>.  </a:t>
            </a:r>
            <a:r>
              <a:rPr lang="it-IT" sz="2400" dirty="0" smtClean="0"/>
              <a:t>Sono </a:t>
            </a:r>
            <a:r>
              <a:rPr lang="it-IT" sz="2400" dirty="0"/>
              <a:t>soddisfatto dei progressi fatti da mio figlio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108300"/>
              </p:ext>
            </p:extLst>
          </p:nvPr>
        </p:nvGraphicFramePr>
        <p:xfrm>
          <a:off x="755576" y="1484784"/>
          <a:ext cx="734481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39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3. </a:t>
            </a:r>
            <a:r>
              <a:rPr lang="it-IT" sz="2700" dirty="0"/>
              <a:t>Il lavoro degli alunni è valorizzato dai docenti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477913"/>
              </p:ext>
            </p:extLst>
          </p:nvPr>
        </p:nvGraphicFramePr>
        <p:xfrm>
          <a:off x="1043608" y="1412776"/>
          <a:ext cx="71287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1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400" dirty="0" smtClean="0"/>
              <a:t>4</a:t>
            </a:r>
            <a:r>
              <a:rPr lang="it-IT" sz="2400" dirty="0"/>
              <a:t>. </a:t>
            </a:r>
            <a:r>
              <a:rPr lang="it-IT" sz="2400" dirty="0" smtClean="0"/>
              <a:t>I </a:t>
            </a:r>
            <a:r>
              <a:rPr lang="it-IT" sz="2400" dirty="0"/>
              <a:t>docenti mi fanno capire i punti di forza e di debolezza e le attitudini di mio figlio</a:t>
            </a:r>
            <a:r>
              <a:rPr lang="it-IT" sz="3200" dirty="0"/>
              <a:t/>
            </a:r>
            <a:br>
              <a:rPr lang="it-IT" sz="3200" dirty="0"/>
            </a:br>
            <a:endParaRPr lang="it-IT" sz="3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284791"/>
              </p:ext>
            </p:extLst>
          </p:nvPr>
        </p:nvGraphicFramePr>
        <p:xfrm>
          <a:off x="827584" y="1556792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20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400" dirty="0" smtClean="0"/>
              <a:t>5. Ciò </a:t>
            </a:r>
            <a:r>
              <a:rPr lang="it-IT" sz="2400" dirty="0"/>
              <a:t>che i docenti mi dicono del rendimento scolastico di mio figlio è chiaro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722145"/>
              </p:ext>
            </p:extLst>
          </p:nvPr>
        </p:nvGraphicFramePr>
        <p:xfrm>
          <a:off x="683568" y="1556792"/>
          <a:ext cx="7704856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195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821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400" dirty="0" smtClean="0"/>
              <a:t>6</a:t>
            </a:r>
            <a:r>
              <a:rPr lang="it-IT" sz="2400" dirty="0"/>
              <a:t>. </a:t>
            </a:r>
            <a:r>
              <a:rPr lang="it-IT" sz="2400" dirty="0" smtClean="0"/>
              <a:t>Le </a:t>
            </a:r>
            <a:r>
              <a:rPr lang="it-IT" sz="2400" dirty="0"/>
              <a:t>comunicazioni da parte dei docenti sul rendimento e sul comportamento di mio figlio sono immediate</a:t>
            </a:r>
            <a:br>
              <a:rPr lang="it-IT" sz="2400" dirty="0"/>
            </a:br>
            <a:endParaRPr lang="it-IT" sz="24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202922"/>
              </p:ext>
            </p:extLst>
          </p:nvPr>
        </p:nvGraphicFramePr>
        <p:xfrm>
          <a:off x="683568" y="1772816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26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2700" dirty="0" smtClean="0"/>
              <a:t>7</a:t>
            </a:r>
            <a:r>
              <a:rPr lang="it-IT" sz="2700" dirty="0"/>
              <a:t>. </a:t>
            </a:r>
            <a:r>
              <a:rPr lang="it-IT" sz="2700" dirty="0" smtClean="0"/>
              <a:t> </a:t>
            </a:r>
            <a:r>
              <a:rPr lang="it-IT" sz="2700" dirty="0"/>
              <a:t>Gli insegnanti sono disponibili ad aiutare gli alunni in caso di difficoltà</a:t>
            </a:r>
            <a:r>
              <a:rPr lang="it-IT" sz="3100" dirty="0"/>
              <a:t/>
            </a:r>
            <a:br>
              <a:rPr lang="it-IT" sz="3100" dirty="0"/>
            </a:br>
            <a:endParaRPr lang="it-IT" sz="31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319079"/>
              </p:ext>
            </p:extLst>
          </p:nvPr>
        </p:nvGraphicFramePr>
        <p:xfrm>
          <a:off x="827584" y="1628800"/>
          <a:ext cx="7560840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41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</TotalTime>
  <Words>141</Words>
  <Application>Microsoft Office PowerPoint</Application>
  <PresentationFormat>Presentazione su schermo (4:3)</PresentationFormat>
  <Paragraphs>38</Paragraphs>
  <Slides>28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28</vt:i4>
      </vt:variant>
    </vt:vector>
  </HeadingPairs>
  <TitlesOfParts>
    <vt:vector size="30" baseType="lpstr">
      <vt:lpstr>Tema di Office</vt:lpstr>
      <vt:lpstr>1_Tema di Office</vt:lpstr>
      <vt:lpstr>AUTOVALUTAZIONE D’ISTITUTO</vt:lpstr>
      <vt:lpstr>Presentazione standard di PowerPoint</vt:lpstr>
      <vt:lpstr>1. Mio figlio segue volentieri le attività didattiche       </vt:lpstr>
      <vt:lpstr> 2.  Sono soddisfatto dei progressi fatti da mio figlio </vt:lpstr>
      <vt:lpstr> 3. Il lavoro degli alunni è valorizzato dai docenti </vt:lpstr>
      <vt:lpstr> 4. I docenti mi fanno capire i punti di forza e di debolezza e le attitudini di mio figlio </vt:lpstr>
      <vt:lpstr> 5. Ciò che i docenti mi dicono del rendimento scolastico di mio figlio è chiaro </vt:lpstr>
      <vt:lpstr> 6. Le comunicazioni da parte dei docenti sul rendimento e sul comportamento di mio figlio sono immediate </vt:lpstr>
      <vt:lpstr> 7.  Gli insegnanti sono disponibili ad aiutare gli alunni in caso di difficoltà </vt:lpstr>
      <vt:lpstr> 8. Il numero di incontri individuali con i docenti e la loro organizzazione oraria sono soddisfacenti </vt:lpstr>
      <vt:lpstr> 9. In questa scuola c’è una buona collaborazione tra docenti e genitori </vt:lpstr>
      <vt:lpstr> 10. Il carico di studio nel corso della settimana è adeguato e distribuito equamente (no scuola dell’infanzia) </vt:lpstr>
      <vt:lpstr> 11.  I compiti assegnati per casa sono in quantità adeguata (no scuola dell’infanzia) </vt:lpstr>
      <vt:lpstr> 12. Sono soddisfatto del sistema di comunicazione delle informazioni da parte della scuola (avvisi ecc.) </vt:lpstr>
      <vt:lpstr> 13. I servizi di Segreteria e gli orari di apertura al pubblico sono adeguati alle esigenze dell’utenza </vt:lpstr>
      <vt:lpstr> 14. Il D.S. accoglie le richieste delle famiglie e mostra disponibilità a soddisfarle </vt:lpstr>
      <vt:lpstr>15. Orari e modalità di ricevimento del Dirigente Scolastico sono adeguati alle esigenze dell’utenza</vt:lpstr>
      <vt:lpstr> 16. I collaboratori mostrano disponibilità e cortesia </vt:lpstr>
      <vt:lpstr>17. Sono soddisfatto dei progetti di ampliamento dell’offerta formativa (uscite didattiche, progetti ecc.)</vt:lpstr>
      <vt:lpstr> 18. Sono soddisfatto degli spazi e dei sussidi a disposizione degli alunni (PC, libri, ecc.) </vt:lpstr>
      <vt:lpstr> 19. Sono soddisfatto della pulizia degli ambienti scolastici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AUTOVALUTAZIONE DI ISTITUTO</dc:title>
  <dc:creator>Ornella</dc:creator>
  <cp:lastModifiedBy>UTENTE</cp:lastModifiedBy>
  <cp:revision>130</cp:revision>
  <dcterms:created xsi:type="dcterms:W3CDTF">2017-06-12T05:05:59Z</dcterms:created>
  <dcterms:modified xsi:type="dcterms:W3CDTF">2022-06-30T09:03:37Z</dcterms:modified>
</cp:coreProperties>
</file>